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84" r:id="rId4"/>
    <p:sldId id="258" r:id="rId5"/>
    <p:sldId id="259" r:id="rId6"/>
    <p:sldId id="260" r:id="rId7"/>
    <p:sldId id="261" r:id="rId8"/>
    <p:sldId id="262" r:id="rId9"/>
    <p:sldId id="286" r:id="rId10"/>
    <p:sldId id="264" r:id="rId11"/>
    <p:sldId id="265" r:id="rId12"/>
    <p:sldId id="266" r:id="rId13"/>
    <p:sldId id="267" r:id="rId14"/>
    <p:sldId id="268" r:id="rId15"/>
    <p:sldId id="269" r:id="rId16"/>
    <p:sldId id="285"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15.02.2021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15.02.2021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15.02.2021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15.02.2021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15.02.2021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15.02.2021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15.02.2021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52527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Имиджмейкерлер əдетте аттракция механизмдерін кеңінен қолданады:</a:t>
            </a:r>
            <a:endParaRPr lang="ru-RU" b="1" dirty="0"/>
          </a:p>
        </p:txBody>
      </p:sp>
      <p:sp>
        <p:nvSpPr>
          <p:cNvPr id="3" name="Объект 2"/>
          <p:cNvSpPr>
            <a:spLocks noGrp="1"/>
          </p:cNvSpPr>
          <p:nvPr>
            <p:ph idx="1"/>
          </p:nvPr>
        </p:nvSpPr>
        <p:spPr>
          <a:xfrm>
            <a:off x="838200" y="1825624"/>
            <a:ext cx="10515600" cy="4794631"/>
          </a:xfrm>
        </p:spPr>
        <p:txBody>
          <a:bodyPr>
            <a:normAutofit fontScale="85000" lnSpcReduction="10000"/>
          </a:bodyPr>
          <a:lstStyle/>
          <a:p>
            <a:pPr lvl="0"/>
            <a:r>
              <a:rPr lang="kk-KZ" dirty="0"/>
              <a:t>Қарым-қатынас қатысушылары сипаттамаларының </a:t>
            </a:r>
            <a:r>
              <a:rPr lang="kk-KZ" dirty="0" smtClean="0"/>
              <a:t>ұқсастығына </a:t>
            </a:r>
            <a:r>
              <a:rPr lang="kk-KZ" dirty="0"/>
              <a:t>негізделген тұлғааралық тартымдылық: қалыптар, </a:t>
            </a:r>
            <a:r>
              <a:rPr lang="kk-KZ" dirty="0" smtClean="0"/>
              <a:t>көзқарастар </a:t>
            </a:r>
            <a:r>
              <a:rPr lang="kk-KZ" dirty="0"/>
              <a:t>мен құндылықтарының жақындылығы, сыртқы ұқсастық, психологиялық жақындылық, əлеуметтік қолжетімділік, қалжың сезімділігі жəне араласушылық, өзара көмек, сенім;</a:t>
            </a:r>
            <a:endParaRPr lang="ru-RU" dirty="0"/>
          </a:p>
          <a:p>
            <a:pPr lvl="0"/>
            <a:r>
              <a:rPr lang="kk-KZ" dirty="0"/>
              <a:t>кездесулер жиілілігі, байланыстар интенсификациясы, </a:t>
            </a:r>
            <a:r>
              <a:rPr lang="kk-KZ" dirty="0" smtClean="0"/>
              <a:t>олардың </a:t>
            </a:r>
            <a:r>
              <a:rPr lang="kk-KZ" dirty="0"/>
              <a:t>психологиялық толықтылығы жəне олардың тұлғалық мəнділігін күшейту;</a:t>
            </a:r>
            <a:endParaRPr lang="ru-RU" dirty="0"/>
          </a:p>
          <a:p>
            <a:pPr lvl="0"/>
            <a:r>
              <a:rPr lang="kk-KZ" dirty="0"/>
              <a:t>араласушы адамдардың арасындағы айналу бұрышы мен аралықтың ауысып отыруы, ұнатушылықтың вербалды емес </a:t>
            </a:r>
            <a:r>
              <a:rPr lang="kk-KZ" dirty="0" smtClean="0"/>
              <a:t>реакцияларын </a:t>
            </a:r>
            <a:r>
              <a:rPr lang="kk-KZ" dirty="0"/>
              <a:t>ұлғайту (жымиюлар, көзқарастар, жанасулар, ымдар,, мимика);</a:t>
            </a:r>
            <a:endParaRPr lang="ru-RU" dirty="0"/>
          </a:p>
          <a:p>
            <a:pPr lvl="0"/>
            <a:r>
              <a:rPr lang="kk-KZ" dirty="0"/>
              <a:t>имиджмейкерлер араласудың түрлі жағдайларын белсенді модельдейді, мысалға, «қосалқы əрекет», «белгілі бір нəрсеге </a:t>
            </a:r>
            <a:r>
              <a:rPr lang="kk-KZ" dirty="0" smtClean="0"/>
              <a:t>қатыстылық</a:t>
            </a:r>
            <a:r>
              <a:rPr lang="kk-KZ" dirty="0"/>
              <a:t>»;</a:t>
            </a:r>
            <a:endParaRPr lang="ru-RU" dirty="0"/>
          </a:p>
          <a:p>
            <a:pPr lvl="0"/>
            <a:r>
              <a:rPr lang="kk-KZ" dirty="0"/>
              <a:t>оның жалпы пəндік мазмұнын бөліп көрсету негізінде өзара бірлескен қызметтерді ұйымдастырады (мүдделердің, қызығушы- лықтардың, қызмет мақсаттарының жалпылылығы) жəне т.б.</a:t>
            </a:r>
            <a:endParaRPr lang="ru-RU" dirty="0"/>
          </a:p>
        </p:txBody>
      </p:sp>
    </p:spTree>
    <p:extLst>
      <p:ext uri="{BB962C8B-B14F-4D97-AF65-F5344CB8AC3E}">
        <p14:creationId xmlns:p14="http://schemas.microsoft.com/office/powerpoint/2010/main" val="10100693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5916" y="184821"/>
            <a:ext cx="9679546" cy="1051551"/>
          </a:xfrm>
        </p:spPr>
        <p:txBody>
          <a:bodyPr/>
          <a:lstStyle/>
          <a:p>
            <a:pPr algn="ctr"/>
            <a:r>
              <a:rPr lang="kk-KZ" b="1" dirty="0"/>
              <a:t>Имидждің мəнді сипаттамалары</a:t>
            </a:r>
            <a:endParaRPr lang="ru-RU" b="1" dirty="0"/>
          </a:p>
        </p:txBody>
      </p:sp>
      <p:sp>
        <p:nvSpPr>
          <p:cNvPr id="3" name="Объект 2"/>
          <p:cNvSpPr>
            <a:spLocks noGrp="1"/>
          </p:cNvSpPr>
          <p:nvPr>
            <p:ph idx="1"/>
          </p:nvPr>
        </p:nvSpPr>
        <p:spPr>
          <a:xfrm>
            <a:off x="838200" y="1442434"/>
            <a:ext cx="10515600" cy="4734529"/>
          </a:xfrm>
        </p:spPr>
        <p:txBody>
          <a:bodyPr>
            <a:noAutofit/>
          </a:bodyPr>
          <a:lstStyle/>
          <a:p>
            <a:pPr lvl="0"/>
            <a:r>
              <a:rPr lang="kk-KZ" sz="2400" dirty="0"/>
              <a:t>имидж белсенділігі, оны қабылдайтын субъектілердің жүріс- тұрысына əсер ету қабілеті жəне оның перцепция субъектілерінің стереотиптері мен түсініктеріне тəуелді болуы;</a:t>
            </a:r>
            <a:endParaRPr lang="ru-RU" sz="2400" dirty="0"/>
          </a:p>
          <a:p>
            <a:pPr lvl="0"/>
            <a:r>
              <a:rPr lang="kk-KZ" sz="2400" dirty="0"/>
              <a:t>имидждің ақпараттылығы, ол өз кезегінде бейнеленетін субъект жайлы ақиқатты немесе жалған ақпарат беру қабілеті ретінде көрініс табады; рационалды жəне эмоционалды аспектілер имиджін құру мен қабылдауда үйлесіп келуі;</a:t>
            </a:r>
            <a:endParaRPr lang="ru-RU" sz="2400" dirty="0"/>
          </a:p>
          <a:p>
            <a:pPr lvl="0"/>
            <a:r>
              <a:rPr lang="kk-KZ" sz="2400" dirty="0"/>
              <a:t>аудитория санасында біртұтасты бейнеге дейін толықтыры- латын бөлек оқшауланған символдардың бірігу жолымен жүзеге асырылатын бейнелеуші субъекті түсінігінің толыққандылығы;</a:t>
            </a:r>
            <a:endParaRPr lang="ru-RU" sz="2400" dirty="0"/>
          </a:p>
          <a:p>
            <a:pPr lvl="0"/>
            <a:r>
              <a:rPr lang="kk-KZ" sz="2400" dirty="0"/>
              <a:t>бейнеленетін субъекті түсінігінің индивидуалдығы, қажет- тілік пайда болған жағдайда оның құрамына кіретін символдар мен стереотиптік сипаттамаларды толықтырады;</a:t>
            </a:r>
            <a:endParaRPr lang="ru-RU" sz="2400" dirty="0"/>
          </a:p>
        </p:txBody>
      </p:sp>
    </p:spTree>
    <p:extLst>
      <p:ext uri="{BB962C8B-B14F-4D97-AF65-F5344CB8AC3E}">
        <p14:creationId xmlns:p14="http://schemas.microsoft.com/office/powerpoint/2010/main" val="13204865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4000" b="1" dirty="0" smtClean="0"/>
              <a:t>«Имидждеу»</a:t>
            </a:r>
            <a:endParaRPr lang="ru-RU" sz="4000" b="1" dirty="0"/>
          </a:p>
        </p:txBody>
      </p:sp>
      <p:sp>
        <p:nvSpPr>
          <p:cNvPr id="3" name="Объект 2"/>
          <p:cNvSpPr>
            <a:spLocks noGrp="1"/>
          </p:cNvSpPr>
          <p:nvPr>
            <p:ph idx="1"/>
          </p:nvPr>
        </p:nvSpPr>
        <p:spPr/>
        <p:txBody>
          <a:bodyPr>
            <a:normAutofit/>
          </a:bodyPr>
          <a:lstStyle/>
          <a:p>
            <a:pPr lvl="0"/>
            <a:r>
              <a:rPr lang="kk-KZ" dirty="0"/>
              <a:t>Имидждеу – бұл тиімді бейненің түрлі өмірлік салаларға бірлесуіне мақсатталынған имиджмейкинг технологиясы.</a:t>
            </a:r>
            <a:endParaRPr lang="ru-RU" dirty="0"/>
          </a:p>
          <a:p>
            <a:pPr lvl="0"/>
            <a:r>
              <a:rPr lang="kk-KZ" dirty="0"/>
              <a:t>Имидждеу – бұл аудиториямен талап етілген бейнені бере білу.</a:t>
            </a:r>
            <a:endParaRPr lang="ru-RU" dirty="0"/>
          </a:p>
          <a:p>
            <a:pPr lvl="0"/>
            <a:r>
              <a:rPr lang="kk-KZ" dirty="0"/>
              <a:t>Имидждеу – жағымды имиджді қалыптастыру бойынша мамандардың кəсіби қызметінің саласы. Біздің мемлекетте имиджмейкер мамандығы жақында пайда болды. Ресейдің кəсіби имиджмейкерлерінің Лигасы, яғни имиджелогияның дамуына жəне кəсіби имиджмейкерлерді даярлауға септігін тигізетін қоғам- дық ұйым қызмет етеді.</a:t>
            </a:r>
            <a:endParaRPr lang="ru-RU" dirty="0"/>
          </a:p>
        </p:txBody>
      </p:sp>
    </p:spTree>
    <p:extLst>
      <p:ext uri="{BB962C8B-B14F-4D97-AF65-F5344CB8AC3E}">
        <p14:creationId xmlns:p14="http://schemas.microsoft.com/office/powerpoint/2010/main" val="9615216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«Имидждеу»</a:t>
            </a:r>
            <a:endParaRPr lang="ru-RU" dirty="0"/>
          </a:p>
        </p:txBody>
      </p:sp>
      <p:sp>
        <p:nvSpPr>
          <p:cNvPr id="3" name="Объект 2"/>
          <p:cNvSpPr>
            <a:spLocks noGrp="1"/>
          </p:cNvSpPr>
          <p:nvPr>
            <p:ph idx="1"/>
          </p:nvPr>
        </p:nvSpPr>
        <p:spPr/>
        <p:txBody>
          <a:bodyPr>
            <a:normAutofit lnSpcReduction="10000"/>
          </a:bodyPr>
          <a:lstStyle/>
          <a:p>
            <a:r>
              <a:rPr lang="kk-KZ" dirty="0"/>
              <a:t>Имидждеу бір жағынан, тұлға психологиясын, </a:t>
            </a:r>
            <a:r>
              <a:rPr lang="kk-KZ" dirty="0" smtClean="0"/>
              <a:t>психотерапияны</a:t>
            </a:r>
            <a:r>
              <a:rPr lang="kk-KZ" dirty="0"/>
              <a:t>, этиканы, эстетиканы, ортобиотиканы, конфликтологияны</a:t>
            </a:r>
            <a:r>
              <a:rPr lang="kk-KZ" dirty="0" smtClean="0"/>
              <a:t>,</a:t>
            </a:r>
            <a:r>
              <a:rPr lang="kk-KZ" dirty="0"/>
              <a:t> медицина сияқты білімдердің теориялық салаларын қозғаса, екіншісі тəжірибелік бағдарланған салаларды, яғни риториканы, пластиканы, жесттілікті, этикетті, косметологияны, киімнің сəнін, дизайн мен аксессуарларын, шаштараздық өнерді қозғайды.</a:t>
            </a:r>
            <a:endParaRPr lang="ru-RU" dirty="0"/>
          </a:p>
          <a:p>
            <a:pPr lvl="0"/>
            <a:r>
              <a:rPr lang="kk-KZ" dirty="0"/>
              <a:t>Имидждеу – адамның қоғамда өзін-өзі көрсетуіне мүмкіндік беретін ақпараттық шығармашылық үрдіс.</a:t>
            </a:r>
            <a:endParaRPr lang="ru-RU" dirty="0"/>
          </a:p>
          <a:p>
            <a:pPr lvl="0"/>
            <a:endParaRPr lang="ru-RU" dirty="0"/>
          </a:p>
          <a:p>
            <a:r>
              <a:rPr lang="kk-KZ" dirty="0"/>
              <a:t/>
            </a:r>
            <a:br>
              <a:rPr lang="kk-KZ" dirty="0"/>
            </a:br>
            <a:endParaRPr lang="ru-RU" dirty="0"/>
          </a:p>
        </p:txBody>
      </p:sp>
    </p:spTree>
    <p:extLst>
      <p:ext uri="{BB962C8B-B14F-4D97-AF65-F5344CB8AC3E}">
        <p14:creationId xmlns:p14="http://schemas.microsoft.com/office/powerpoint/2010/main" val="40796214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600" b="1" dirty="0"/>
              <a:t>Имидждің құндылықты функцияларының субъективті мақсаттары. </a:t>
            </a:r>
            <a:endParaRPr lang="ru-RU" sz="3600" dirty="0"/>
          </a:p>
        </p:txBody>
      </p:sp>
      <p:sp>
        <p:nvSpPr>
          <p:cNvPr id="3" name="Объект 2"/>
          <p:cNvSpPr>
            <a:spLocks noGrp="1"/>
          </p:cNvSpPr>
          <p:nvPr>
            <p:ph idx="1"/>
          </p:nvPr>
        </p:nvSpPr>
        <p:spPr/>
        <p:txBody>
          <a:bodyPr>
            <a:normAutofit/>
          </a:bodyPr>
          <a:lstStyle/>
          <a:p>
            <a:r>
              <a:rPr lang="kk-KZ" sz="4000" dirty="0"/>
              <a:t>Маңына адамдарды жинай алатын, адамдардың осы адаммен қарым-қатынасын жеңілдететін келбеттің </a:t>
            </a:r>
            <a:r>
              <a:rPr lang="kk-KZ" sz="4000" dirty="0" smtClean="0"/>
              <a:t>айқындылығы</a:t>
            </a:r>
            <a:r>
              <a:rPr lang="ru-RU" sz="4000" dirty="0"/>
              <a:t> </a:t>
            </a:r>
            <a:r>
              <a:rPr lang="kk-KZ" sz="4000" dirty="0" smtClean="0"/>
              <a:t>мен </a:t>
            </a:r>
            <a:r>
              <a:rPr lang="kk-KZ" sz="4000" dirty="0"/>
              <a:t>сұлулығын жасау (өздерінің көзқарастары мен қалауларын соған сеніп айту, өз мəселелерін түсінеді ғой деп есептеу, оған ұнатушылық білдіру).</a:t>
            </a:r>
            <a:endParaRPr lang="ru-RU" sz="4000" dirty="0"/>
          </a:p>
          <a:p>
            <a:endParaRPr lang="ru-RU" sz="4000" dirty="0"/>
          </a:p>
        </p:txBody>
      </p:sp>
    </p:spTree>
    <p:extLst>
      <p:ext uri="{BB962C8B-B14F-4D97-AF65-F5344CB8AC3E}">
        <p14:creationId xmlns:p14="http://schemas.microsoft.com/office/powerpoint/2010/main" val="17848911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Имидждеу </a:t>
            </a:r>
            <a:r>
              <a:rPr lang="kk-KZ" dirty="0"/>
              <a:t>үрдісінің факторлары:</a:t>
            </a:r>
            <a:endParaRPr lang="ru-RU" dirty="0"/>
          </a:p>
        </p:txBody>
      </p:sp>
      <p:sp>
        <p:nvSpPr>
          <p:cNvPr id="3" name="Объект 2"/>
          <p:cNvSpPr>
            <a:spLocks noGrp="1"/>
          </p:cNvSpPr>
          <p:nvPr>
            <p:ph idx="1"/>
          </p:nvPr>
        </p:nvSpPr>
        <p:spPr/>
        <p:txBody>
          <a:bodyPr>
            <a:normAutofit fontScale="92500" lnSpcReduction="20000"/>
          </a:bodyPr>
          <a:lstStyle/>
          <a:p>
            <a:pPr lvl="0"/>
            <a:r>
              <a:rPr lang="kk-KZ" dirty="0"/>
              <a:t>Имидждік құзырлылық</a:t>
            </a:r>
            <a:endParaRPr lang="ru-RU" dirty="0"/>
          </a:p>
          <a:p>
            <a:pPr lvl="0"/>
            <a:r>
              <a:rPr lang="kk-KZ" dirty="0"/>
              <a:t>Сана-сезім (рефлексивтілік)</a:t>
            </a:r>
            <a:endParaRPr lang="ru-RU" dirty="0"/>
          </a:p>
          <a:p>
            <a:pPr lvl="0"/>
            <a:r>
              <a:rPr lang="kk-KZ" dirty="0"/>
              <a:t>Тұлғалық	өсімінің	факторы	(субъектілік,	белсенділік, жауапкершілікті əрекет)</a:t>
            </a:r>
            <a:endParaRPr lang="ru-RU" dirty="0"/>
          </a:p>
          <a:p>
            <a:pPr lvl="0"/>
            <a:r>
              <a:rPr lang="kk-KZ" dirty="0"/>
              <a:t>Шығармашылық факторы (ішкі еркіндік)</a:t>
            </a:r>
            <a:endParaRPr lang="ru-RU" dirty="0"/>
          </a:p>
          <a:p>
            <a:pPr lvl="0"/>
            <a:r>
              <a:rPr lang="kk-KZ" dirty="0"/>
              <a:t>Гендер факторы (құрылғылық-экспрессивті реттеу)</a:t>
            </a:r>
            <a:endParaRPr lang="ru-RU" dirty="0"/>
          </a:p>
          <a:p>
            <a:r>
              <a:rPr lang="kk-KZ" dirty="0"/>
              <a:t>Имидждеудің	негізгі	міндеттері   ретінде	қарастырылатын өмірлік сəттіліктің негізгі буындары:</a:t>
            </a:r>
            <a:endParaRPr lang="ru-RU" dirty="0"/>
          </a:p>
          <a:p>
            <a:pPr lvl="0"/>
            <a:r>
              <a:rPr lang="kk-KZ" dirty="0"/>
              <a:t>Имидждеу жеке мəселелерді шешудің құралы ретінде</a:t>
            </a:r>
            <a:endParaRPr lang="ru-RU" dirty="0"/>
          </a:p>
          <a:p>
            <a:pPr lvl="0"/>
            <a:r>
              <a:rPr lang="kk-KZ" dirty="0"/>
              <a:t>Имидждеу коммуникациялы мəдениетті дамытуда</a:t>
            </a:r>
            <a:endParaRPr lang="ru-RU" dirty="0"/>
          </a:p>
          <a:p>
            <a:pPr lvl="0"/>
            <a:r>
              <a:rPr lang="kk-KZ" dirty="0"/>
              <a:t>Мансаптағы имидждеу.</a:t>
            </a:r>
            <a:endParaRPr lang="ru-RU" dirty="0"/>
          </a:p>
        </p:txBody>
      </p:sp>
    </p:spTree>
    <p:extLst>
      <p:ext uri="{BB962C8B-B14F-4D97-AF65-F5344CB8AC3E}">
        <p14:creationId xmlns:p14="http://schemas.microsoft.com/office/powerpoint/2010/main" val="16304598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456124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69441"/>
          </a:xfrm>
          <a:prstGeom prst="rect">
            <a:avLst/>
          </a:prstGeom>
          <a:noFill/>
        </p:spPr>
        <p:txBody>
          <a:bodyPr wrap="square" rtlCol="0">
            <a:spAutoFit/>
          </a:bodyPr>
          <a:lstStyle/>
          <a:p>
            <a:r>
              <a:rPr lang="ru-RU" sz="4400" b="1" dirty="0" err="1"/>
              <a:t>Саяси</a:t>
            </a:r>
            <a:r>
              <a:rPr lang="ru-RU" sz="4400" b="1" dirty="0"/>
              <a:t> </a:t>
            </a:r>
            <a:r>
              <a:rPr lang="ru-RU" sz="4400" b="1" dirty="0" err="1"/>
              <a:t>имиджелогия</a:t>
            </a:r>
            <a:endParaRPr lang="ru-RU" sz="4400" b="1" dirty="0">
              <a:latin typeface="Arial" panose="020B0604020202020204" pitchFamily="34" charset="0"/>
            </a:endParaRPr>
          </a:p>
        </p:txBody>
      </p:sp>
      <p:sp>
        <p:nvSpPr>
          <p:cNvPr id="6" name="TextBox 5"/>
          <p:cNvSpPr txBox="1"/>
          <p:nvPr/>
        </p:nvSpPr>
        <p:spPr>
          <a:xfrm>
            <a:off x="1775520" y="3717032"/>
            <a:ext cx="9601067" cy="1426096"/>
          </a:xfrm>
          <a:prstGeom prst="rect">
            <a:avLst/>
          </a:prstGeom>
          <a:noFill/>
        </p:spPr>
        <p:txBody>
          <a:bodyPr wrap="square" rtlCol="0">
            <a:spAutoFit/>
          </a:bodyPr>
          <a:lstStyle/>
          <a:p>
            <a:r>
              <a:rPr lang="ru-RU" sz="4267" b="1" dirty="0" err="1"/>
              <a:t>Дәріс</a:t>
            </a:r>
            <a:r>
              <a:rPr lang="ru-RU" sz="4267" b="1" dirty="0"/>
              <a:t> </a:t>
            </a:r>
            <a:r>
              <a:rPr lang="ru-RU" sz="4267" b="1" dirty="0" smtClean="0"/>
              <a:t>4</a:t>
            </a:r>
            <a:endParaRPr lang="ru-RU" sz="4267" dirty="0"/>
          </a:p>
          <a:p>
            <a:r>
              <a:rPr lang="kk-KZ" sz="4400" dirty="0"/>
              <a:t>Имиджмейкинг ұғымы және түрлері</a:t>
            </a:r>
            <a:endParaRPr lang="ru-RU" sz="4267"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1840014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7480" y="365125"/>
            <a:ext cx="8656320" cy="1325563"/>
          </a:xfrm>
        </p:spPr>
        <p:txBody>
          <a:bodyPr>
            <a:normAutofit/>
          </a:bodyPr>
          <a:lstStyle/>
          <a:p>
            <a:r>
              <a:rPr lang="ru-RU" sz="3200" b="1" dirty="0" err="1">
                <a:latin typeface="Arial" panose="020B0604020202020204" pitchFamily="34" charset="0"/>
                <a:cs typeface="Arial" panose="020B0604020202020204" pitchFamily="34" charset="0"/>
              </a:rPr>
              <a:t>Дәріс</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жоспары</a:t>
            </a:r>
            <a:r>
              <a:rPr lang="" sz="3200" b="1" dirty="0">
                <a:latin typeface="Arial" pitchFamily="34" charset="0"/>
                <a:cs typeface="Arial" pitchFamily="34" charset="0"/>
              </a:rPr>
              <a: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kk-KZ" sz="3200" dirty="0"/>
              <a:t>Имиджмейкинг анықтамалары</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smtClean="0"/>
              <a:t>Имидждмейкер</a:t>
            </a:r>
            <a:endParaRPr lang="ru-RU" sz="3200" dirty="0"/>
          </a:p>
          <a:p>
            <a:pPr>
              <a:buFontTx/>
              <a:buChar char="-"/>
            </a:pPr>
            <a:r>
              <a:rPr lang="kk-KZ" sz="3200" smtClean="0"/>
              <a:t>Имидждеу</a:t>
            </a: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71997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4000" b="1" dirty="0"/>
              <a:t>Имиджмейкинг анықтамалары</a:t>
            </a:r>
            <a:endParaRPr lang="ru-RU" sz="4000" b="1" dirty="0"/>
          </a:p>
        </p:txBody>
      </p:sp>
      <p:sp>
        <p:nvSpPr>
          <p:cNvPr id="3" name="Объект 2"/>
          <p:cNvSpPr>
            <a:spLocks noGrp="1"/>
          </p:cNvSpPr>
          <p:nvPr>
            <p:ph idx="1"/>
          </p:nvPr>
        </p:nvSpPr>
        <p:spPr>
          <a:xfrm>
            <a:off x="838200" y="1825624"/>
            <a:ext cx="10515600" cy="4849495"/>
          </a:xfrm>
        </p:spPr>
        <p:txBody>
          <a:bodyPr>
            <a:normAutofit fontScale="92500" lnSpcReduction="20000"/>
          </a:bodyPr>
          <a:lstStyle/>
          <a:p>
            <a:pPr lvl="0"/>
            <a:r>
              <a:rPr lang="kk-KZ" dirty="0"/>
              <a:t>Имиджмейкинг – жарнамалық қызмет пен PR əдістері мен тəсілдерін қолданумен имиджді жасап шығарудың үрдісі, яғни ақпараттық əсер етудің өнімдері ретінде имидждерді құрайтын кəсіби мамандар қызметінің бағыты.</a:t>
            </a:r>
            <a:endParaRPr lang="ru-RU" dirty="0"/>
          </a:p>
          <a:p>
            <a:pPr lvl="0"/>
            <a:r>
              <a:rPr lang="kk-KZ" dirty="0"/>
              <a:t>Имиджмейкинг – қоғам алдында белгілі бір субъектінің, компанияның, адамның, партияның, мемлекеттің қайталанбас есте сақталып қалатын бейнесін құру.</a:t>
            </a:r>
            <a:endParaRPr lang="ru-RU" dirty="0"/>
          </a:p>
          <a:p>
            <a:pPr lvl="0"/>
            <a:r>
              <a:rPr lang="kk-KZ" dirty="0"/>
              <a:t>Имиджмейкинг – объект келбетінің сыртқы символикал- дығы, халық назарын оның жетістікті сипаттамаларына аудару.</a:t>
            </a:r>
            <a:endParaRPr lang="ru-RU" dirty="0"/>
          </a:p>
          <a:p>
            <a:pPr lvl="0"/>
            <a:r>
              <a:rPr lang="kk-KZ" dirty="0"/>
              <a:t>Имиджмейкинг – тұлға немесе ұйымның игілікті бейнесін құруды міндет қылып қойған PR бағыт</a:t>
            </a:r>
            <a:r>
              <a:rPr lang="kk-KZ" dirty="0" smtClean="0"/>
              <a:t>.</a:t>
            </a:r>
          </a:p>
          <a:p>
            <a:r>
              <a:rPr lang="kk-KZ" dirty="0"/>
              <a:t>Имиджмейкинг имиджді қалыптастырудың теориясы мен тəжірибесі жайлы ғылым, яғни имиджелогияның ғылыми тəжіри- белік саласын білдіреді. Имиджді құру бойынша жұмыс істеудің үрдісі имидждеу деп аталады</a:t>
            </a:r>
            <a:r>
              <a:rPr lang="kk-KZ" dirty="0" smtClean="0"/>
              <a:t>.</a:t>
            </a:r>
            <a:endParaRPr lang="ru-RU" dirty="0"/>
          </a:p>
        </p:txBody>
      </p:sp>
    </p:spTree>
    <p:extLst>
      <p:ext uri="{BB962C8B-B14F-4D97-AF65-F5344CB8AC3E}">
        <p14:creationId xmlns:p14="http://schemas.microsoft.com/office/powerpoint/2010/main" val="2294795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b="1" dirty="0"/>
              <a:t>Имиджмейкинг анықтамалары</a:t>
            </a:r>
            <a:endParaRPr lang="ru-RU" b="1" dirty="0"/>
          </a:p>
        </p:txBody>
      </p:sp>
      <p:sp>
        <p:nvSpPr>
          <p:cNvPr id="3" name="Объект 2"/>
          <p:cNvSpPr>
            <a:spLocks noGrp="1"/>
          </p:cNvSpPr>
          <p:nvPr>
            <p:ph idx="1"/>
          </p:nvPr>
        </p:nvSpPr>
        <p:spPr/>
        <p:txBody>
          <a:bodyPr>
            <a:normAutofit/>
          </a:bodyPr>
          <a:lstStyle/>
          <a:p>
            <a:r>
              <a:rPr lang="kk-KZ" dirty="0"/>
              <a:t>Имиджмейкинг – бұл имиджбен байланысты қызметтің жеке бағыты. Өзінің дамуының бастапқы кезеңінде имиджмейкинг имиджді басқарудың əдістері мен технологияларының бірқатары- мен көзге түседі.</a:t>
            </a:r>
            <a:endParaRPr lang="ru-RU" dirty="0"/>
          </a:p>
          <a:p>
            <a:r>
              <a:rPr lang="kk-KZ" dirty="0"/>
              <a:t>Имиджмейкинг – бұл БАҚ –уақытында ыңғайлы баламалы ақпаратты тарату арқылы да объект жайлы жағымсыз хабарлама- лардың пайда болуына жедел жауап беру немесе ескерту.</a:t>
            </a:r>
            <a:endParaRPr lang="ru-RU" dirty="0"/>
          </a:p>
        </p:txBody>
      </p:sp>
    </p:spTree>
    <p:extLst>
      <p:ext uri="{BB962C8B-B14F-4D97-AF65-F5344CB8AC3E}">
        <p14:creationId xmlns:p14="http://schemas.microsoft.com/office/powerpoint/2010/main" val="2228408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600" b="1" dirty="0"/>
              <a:t>Имиджмейкинг анықтамалары</a:t>
            </a:r>
            <a:endParaRPr lang="ru-RU" sz="3600" dirty="0"/>
          </a:p>
        </p:txBody>
      </p:sp>
      <p:sp>
        <p:nvSpPr>
          <p:cNvPr id="3" name="Объект 2"/>
          <p:cNvSpPr>
            <a:spLocks noGrp="1"/>
          </p:cNvSpPr>
          <p:nvPr>
            <p:ph idx="1"/>
          </p:nvPr>
        </p:nvSpPr>
        <p:spPr/>
        <p:txBody>
          <a:bodyPr>
            <a:normAutofit fontScale="77500" lnSpcReduction="20000"/>
          </a:bodyPr>
          <a:lstStyle/>
          <a:p>
            <a:pPr marL="0" indent="0">
              <a:buNone/>
            </a:pPr>
            <a:r>
              <a:rPr lang="kk-KZ" sz="4000" b="1" dirty="0"/>
              <a:t>Имиджмейкинг мақсаты </a:t>
            </a:r>
            <a:r>
              <a:rPr lang="kk-KZ" sz="4000" dirty="0"/>
              <a:t>тапсырыс берушінің мақсатына жəне тапсырыстар параметріне байланысты болады.</a:t>
            </a:r>
            <a:endParaRPr lang="ru-RU" sz="4000" dirty="0"/>
          </a:p>
          <a:p>
            <a:pPr marL="0" indent="0">
              <a:buNone/>
            </a:pPr>
            <a:r>
              <a:rPr lang="kk-KZ" sz="4000" b="1" dirty="0"/>
              <a:t>Стратегиялық міндет </a:t>
            </a:r>
            <a:r>
              <a:rPr lang="kk-KZ" sz="4000" dirty="0"/>
              <a:t>– мақсаттылы аудиторияның тұтыну- шыны қалыпты не кері қабылдауы, ұсақ міндеттерді жүзеге асыру жолымен мақсаттардың нақтылануы.</a:t>
            </a:r>
            <a:endParaRPr lang="ru-RU" sz="4000" dirty="0"/>
          </a:p>
          <a:p>
            <a:pPr marL="0" indent="0">
              <a:buNone/>
            </a:pPr>
            <a:r>
              <a:rPr lang="kk-KZ" sz="4000" b="1" dirty="0"/>
              <a:t>Тактикалық міндеттер</a:t>
            </a:r>
            <a:r>
              <a:rPr lang="kk-KZ" sz="4000" dirty="0"/>
              <a:t>:</a:t>
            </a:r>
            <a:endParaRPr lang="ru-RU" sz="4000" b="1" dirty="0"/>
          </a:p>
          <a:p>
            <a:pPr lvl="0"/>
            <a:r>
              <a:rPr lang="kk-KZ" sz="4000" dirty="0"/>
              <a:t>топ (іс шаралар кешенінің негізі)– имидждің қалыптасуына əсер ететін факторлар мен анықтамаларды анықтаудың əдістері;</a:t>
            </a:r>
            <a:endParaRPr lang="ru-RU" sz="4000" dirty="0"/>
          </a:p>
          <a:p>
            <a:pPr lvl="0"/>
            <a:r>
              <a:rPr lang="kk-KZ" sz="4000" dirty="0"/>
              <a:t>топ – сыртқа емес, ал имидждік сипаттамалардың ішіне бағытталған əсер етудің механизмдері.</a:t>
            </a:r>
            <a:endParaRPr lang="ru-RU" sz="4000" dirty="0"/>
          </a:p>
          <a:p>
            <a:pPr marL="0" indent="0">
              <a:buNone/>
            </a:pPr>
            <a:endParaRPr lang="ru-RU" sz="4000" dirty="0"/>
          </a:p>
        </p:txBody>
      </p:sp>
    </p:spTree>
    <p:extLst>
      <p:ext uri="{BB962C8B-B14F-4D97-AF65-F5344CB8AC3E}">
        <p14:creationId xmlns:p14="http://schemas.microsoft.com/office/powerpoint/2010/main" val="424234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600" dirty="0"/>
              <a:t>Имиджмейкингтің негізгі принциптері бəріне мəлім:</a:t>
            </a:r>
            <a:endParaRPr lang="ru-RU" sz="3600" dirty="0"/>
          </a:p>
        </p:txBody>
      </p:sp>
      <p:sp>
        <p:nvSpPr>
          <p:cNvPr id="3" name="Объект 2"/>
          <p:cNvSpPr>
            <a:spLocks noGrp="1"/>
          </p:cNvSpPr>
          <p:nvPr>
            <p:ph idx="1"/>
          </p:nvPr>
        </p:nvSpPr>
        <p:spPr/>
        <p:txBody>
          <a:bodyPr>
            <a:normAutofit/>
          </a:bodyPr>
          <a:lstStyle/>
          <a:p>
            <a:pPr lvl="0"/>
            <a:r>
              <a:rPr lang="kk-KZ" dirty="0"/>
              <a:t>имиджмейкерлерге алдын ала, яғни компания басталмас бұрын қаратылу керек;</a:t>
            </a:r>
            <a:endParaRPr lang="ru-RU" dirty="0"/>
          </a:p>
          <a:p>
            <a:pPr lvl="0"/>
            <a:r>
              <a:rPr lang="kk-KZ" dirty="0"/>
              <a:t>қарапайым, жалпыға түсінікті тілмен сөйлеп, қарапайым азаматты толғандыратын сұрақтарға зейін қою керек;</a:t>
            </a:r>
            <a:endParaRPr lang="ru-RU" dirty="0"/>
          </a:p>
          <a:p>
            <a:pPr lvl="0"/>
            <a:r>
              <a:rPr lang="kk-KZ" dirty="0"/>
              <a:t>сырттан шақырылатын сарапшылардың көмегінсіз мəселе шешілмейді;</a:t>
            </a:r>
            <a:endParaRPr lang="ru-RU" dirty="0"/>
          </a:p>
          <a:p>
            <a:pPr lvl="0"/>
            <a:r>
              <a:rPr lang="kk-KZ" dirty="0"/>
              <a:t>имидждің құрылуы шынайы саясаттың орнын басушы емес, ол саяси үрдіске тек қосымша болатынын ұмытпау жөн. Өзінің дерексіздігіне қарамастан, саясат белгілі бір шынайы негіздерге сүйенеді.</a:t>
            </a:r>
            <a:endParaRPr lang="ru-RU" dirty="0"/>
          </a:p>
        </p:txBody>
      </p:sp>
    </p:spTree>
    <p:extLst>
      <p:ext uri="{BB962C8B-B14F-4D97-AF65-F5344CB8AC3E}">
        <p14:creationId xmlns:p14="http://schemas.microsoft.com/office/powerpoint/2010/main" val="1109483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4000" b="1" dirty="0"/>
              <a:t>Имиджмейкер</a:t>
            </a:r>
          </a:p>
        </p:txBody>
      </p:sp>
      <p:sp>
        <p:nvSpPr>
          <p:cNvPr id="3" name="Объект 2"/>
          <p:cNvSpPr>
            <a:spLocks noGrp="1"/>
          </p:cNvSpPr>
          <p:nvPr>
            <p:ph idx="1"/>
          </p:nvPr>
        </p:nvSpPr>
        <p:spPr/>
        <p:txBody>
          <a:bodyPr>
            <a:normAutofit fontScale="85000" lnSpcReduction="20000"/>
          </a:bodyPr>
          <a:lstStyle/>
          <a:p>
            <a:r>
              <a:rPr lang="kk-KZ" dirty="0"/>
              <a:t>Имиджмейкер – бұл жасаушы, тудырушы, имидждерді </a:t>
            </a:r>
            <a:r>
              <a:rPr lang="kk-KZ" dirty="0" smtClean="0"/>
              <a:t>қалыптастырушы</a:t>
            </a:r>
            <a:r>
              <a:rPr lang="kk-KZ" dirty="0"/>
              <a:t>. Теориялық тұрғыдан, имиджмейкер – имидж бейнесі сəйкестеліп жасалатын қолайлы модельдің авторы. Тəжірибеде, ол саясаткермен, құрылыммен, оқиғамен жұмыс істеуде осы модельді жүзеге асырушы, сонымен қатар пайда болған өнімді бұқаралық коммуникация құралдары мен тираждау арқылы таратушы, яғни имидждерді жеткізуші болып табылады. </a:t>
            </a:r>
            <a:endParaRPr lang="kk-KZ" dirty="0" smtClean="0"/>
          </a:p>
          <a:p>
            <a:r>
              <a:rPr lang="kk-KZ" dirty="0" smtClean="0"/>
              <a:t>Мамандардың </a:t>
            </a:r>
            <a:r>
              <a:rPr lang="kk-KZ" dirty="0"/>
              <a:t>ойынша</a:t>
            </a:r>
            <a:r>
              <a:rPr lang="kk-KZ" dirty="0" smtClean="0"/>
              <a:t>,</a:t>
            </a:r>
            <a:r>
              <a:rPr lang="ru-RU" dirty="0"/>
              <a:t> </a:t>
            </a:r>
            <a:r>
              <a:rPr lang="kk-KZ" dirty="0" smtClean="0"/>
              <a:t>«</a:t>
            </a:r>
            <a:r>
              <a:rPr lang="kk-KZ" dirty="0"/>
              <a:t>имиджмейкерлердің мүмкіндіктері орташа есептегенде </a:t>
            </a:r>
            <a:r>
              <a:rPr lang="kk-KZ" dirty="0" smtClean="0"/>
              <a:t>дауыстардың </a:t>
            </a:r>
            <a:r>
              <a:rPr lang="kk-KZ" dirty="0"/>
              <a:t>15-20%-ын, ал кейбір жағдайларда 80%-ды көтере алады. Оған қоса кандидат харизматикалық тұлға болмаған жағдайда имидж- мейкерлердің қолынан ешнəрсе келмейтінін ұмытпау жөн». </a:t>
            </a:r>
            <a:endParaRPr lang="kk-KZ" dirty="0" smtClean="0"/>
          </a:p>
          <a:p>
            <a:r>
              <a:rPr lang="kk-KZ" dirty="0" smtClean="0"/>
              <a:t>Ақырғы </a:t>
            </a:r>
            <a:r>
              <a:rPr lang="kk-KZ" dirty="0"/>
              <a:t>сөзбен келіспеудің тəуекеліне барайық. Айқын көрсетілімді харизма болуының жағдайында имиджмейкерлердің қажеті жоқ. Əдетте имиджмейкерлердің қызметтерін харизмалары жоқтар немесе оның əлсіз деңгейлеріне иеленетіндер пайдаланады. Дəл осындай күрделі жағдайларда олар өз пайдалы əсерлерін тигізулері мүмкін.</a:t>
            </a:r>
            <a:endParaRPr lang="ru-RU" dirty="0"/>
          </a:p>
        </p:txBody>
      </p:sp>
    </p:spTree>
    <p:extLst>
      <p:ext uri="{BB962C8B-B14F-4D97-AF65-F5344CB8AC3E}">
        <p14:creationId xmlns:p14="http://schemas.microsoft.com/office/powerpoint/2010/main" val="1288462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b="1" dirty="0"/>
              <a:t>Бүкіл өмірлік тарих барысында адамның өзін-өзі сақтауының үш механизмі жасалып шығарылған</a:t>
            </a:r>
            <a:r>
              <a:rPr lang="kk-KZ" sz="3600" b="1" dirty="0" smtClean="0"/>
              <a:t>.</a:t>
            </a:r>
            <a:endParaRPr lang="ru-RU" sz="3600" b="1" dirty="0"/>
          </a:p>
        </p:txBody>
      </p:sp>
      <p:sp>
        <p:nvSpPr>
          <p:cNvPr id="3" name="Объект 2"/>
          <p:cNvSpPr>
            <a:spLocks noGrp="1"/>
          </p:cNvSpPr>
          <p:nvPr>
            <p:ph idx="1"/>
          </p:nvPr>
        </p:nvSpPr>
        <p:spPr/>
        <p:txBody>
          <a:bodyPr>
            <a:normAutofit fontScale="92500" lnSpcReduction="20000"/>
          </a:bodyPr>
          <a:lstStyle/>
          <a:p>
            <a:r>
              <a:rPr lang="kk-KZ" dirty="0"/>
              <a:t>Бірінші механизм – бұл «күн көру инстинктісі». Ол И. Меч- никовтың айтуынша, белгілі бір жағдайлар туындағанда «өмір сезімі» сияқты саналы қалыпқа ауысады.</a:t>
            </a:r>
            <a:endParaRPr lang="ru-RU" dirty="0"/>
          </a:p>
          <a:p>
            <a:r>
              <a:rPr lang="kk-KZ" dirty="0"/>
              <a:t>Екінші механизм – бұл адамның өмірден қанағаттанушылық алуға субъективті мақсаттылығы. З. Фрейд белгілеп өткендей, адам өмірінің кез келген бағдарламасы лəзааттылық алумен аяқталады. Өмірден лəзаттылық алуға тырысу – адамның өзін-өзі сақтауға деген күшті стимулы.</a:t>
            </a:r>
            <a:endParaRPr lang="ru-RU" dirty="0"/>
          </a:p>
          <a:p>
            <a:r>
              <a:rPr lang="kk-KZ" dirty="0"/>
              <a:t>Үшінші механизм – бұл адам өмірінің барысында рухани өзін- өзі жоғарылауына деген өспелі қажеттілік. Өмір жағдайлары нашар болған сайын, адамның рухани беріктілігінің мəні жоғары болады. Адам күн көрісінің барлық аталған механизмдерінің белсенді жұмысында имиджмейкердің рөлі өте маңызды.</a:t>
            </a:r>
            <a:endParaRPr lang="ru-RU" dirty="0"/>
          </a:p>
        </p:txBody>
      </p:sp>
    </p:spTree>
    <p:extLst>
      <p:ext uri="{BB962C8B-B14F-4D97-AF65-F5344CB8AC3E}">
        <p14:creationId xmlns:p14="http://schemas.microsoft.com/office/powerpoint/2010/main" val="235387159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TotalTime>
  <Words>979</Words>
  <Application>Microsoft Office PowerPoint</Application>
  <PresentationFormat>Широкоэкранный</PresentationFormat>
  <Paragraphs>74</Paragraphs>
  <Slides>16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16</vt:i4>
      </vt:variant>
    </vt:vector>
  </HeadingPairs>
  <TitlesOfParts>
    <vt:vector size="20" baseType="lpstr">
      <vt:lpstr>Arial</vt:lpstr>
      <vt:lpstr>Calibri</vt:lpstr>
      <vt:lpstr>Calibri Light</vt:lpstr>
      <vt:lpstr>Тема Office</vt:lpstr>
      <vt:lpstr>ӘЛ-ФАРАБИ АТЫНДАҒЫ ҚАЗАҚ ҰЛТТЫҚ УНИВЕРСИТЕТІ</vt:lpstr>
      <vt:lpstr>Презентация PowerPoint</vt:lpstr>
      <vt:lpstr>Дәріс жоспары:</vt:lpstr>
      <vt:lpstr>Имиджмейкинг анықтамалары</vt:lpstr>
      <vt:lpstr>Имиджмейкинг анықтамалары</vt:lpstr>
      <vt:lpstr>Имиджмейкинг анықтамалары</vt:lpstr>
      <vt:lpstr>Имиджмейкингтің негізгі принциптері бəріне мəлім:</vt:lpstr>
      <vt:lpstr>Имиджмейкер</vt:lpstr>
      <vt:lpstr>Бүкіл өмірлік тарих барысында адамның өзін-өзі сақтауының үш механизмі жасалып шығарылған.</vt:lpstr>
      <vt:lpstr>Имиджмейкерлер əдетте аттракция механизмдерін кеңінен қолданады:</vt:lpstr>
      <vt:lpstr>Имидждің мəнді сипаттамалары</vt:lpstr>
      <vt:lpstr>«Имидждеу»</vt:lpstr>
      <vt:lpstr>«Имидждеу»</vt:lpstr>
      <vt:lpstr>Имидждің құндылықты функцияларының субъективті мақсаттары. </vt:lpstr>
      <vt:lpstr>Имидждеу үрдісінің факторлары:</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aigul.abzhapparova@gmail.com</cp:lastModifiedBy>
  <cp:revision>20</cp:revision>
  <dcterms:created xsi:type="dcterms:W3CDTF">2021-01-25T08:46:53Z</dcterms:created>
  <dcterms:modified xsi:type="dcterms:W3CDTF">2021-02-15T16:06:47Z</dcterms:modified>
</cp:coreProperties>
</file>